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99" r:id="rId2"/>
    <p:sldId id="302" r:id="rId3"/>
    <p:sldId id="301" r:id="rId4"/>
    <p:sldId id="300" r:id="rId5"/>
    <p:sldId id="294" r:id="rId6"/>
    <p:sldId id="296" r:id="rId7"/>
    <p:sldId id="295" r:id="rId8"/>
    <p:sldId id="298" r:id="rId9"/>
    <p:sldId id="306" r:id="rId10"/>
    <p:sldId id="310" r:id="rId11"/>
    <p:sldId id="307" r:id="rId12"/>
    <p:sldId id="303" r:id="rId13"/>
    <p:sldId id="308" r:id="rId14"/>
    <p:sldId id="309" r:id="rId15"/>
    <p:sldId id="297" r:id="rId16"/>
    <p:sldId id="305" r:id="rId17"/>
    <p:sldId id="311" r:id="rId18"/>
    <p:sldId id="312" r:id="rId19"/>
    <p:sldId id="313" r:id="rId20"/>
    <p:sldId id="314" r:id="rId21"/>
    <p:sldId id="3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993366"/>
    <a:srgbClr val="33CC33"/>
    <a:srgbClr val="0066CC"/>
    <a:srgbClr val="CC3300"/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05" autoAdjust="0"/>
    <p:restoredTop sz="92437" autoAdjust="0"/>
  </p:normalViewPr>
  <p:slideViewPr>
    <p:cSldViewPr>
      <p:cViewPr>
        <p:scale>
          <a:sx n="75" d="100"/>
          <a:sy n="75" d="100"/>
        </p:scale>
        <p:origin x="-2790" y="-816"/>
      </p:cViewPr>
      <p:guideLst>
        <p:guide orient="horz" pos="2160"/>
        <p:guide pos="2880"/>
      </p:guideLst>
    </p:cSldViewPr>
  </p:slideViewPr>
  <p:outlineViewPr>
    <p:cViewPr>
      <p:scale>
        <a:sx n="44" d="100"/>
        <a:sy n="44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6CEA918-E6CD-4491-9FDA-AA2EBA703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2C3C-7625-4EA3-9C06-78A9C7F35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4993F-62CC-40A5-94AB-EDF92081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AD77-F0EC-418B-8643-8A391BF2B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0237-F3F7-467B-BE1A-488E1842B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061D-4EAC-4AB3-8BB8-DC7CC1C8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E5DA7-1465-4E14-B0DE-74081410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6317F-61E5-4915-B54D-C1270DBAF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F58E-41D4-417F-AD7D-80961342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84BA-5D70-4433-9445-7FC1C8B1C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74973-B222-4A42-8C2B-DF47CC9A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4749-3D09-43CD-8EDB-02AD85758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3956111-1090-4AFD-B9BA-E6369EBF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Ag Spraying / Seeding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" y="50292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Control of pest weeds and insects is important to agriculture production in South Dakota.  </a:t>
            </a:r>
            <a:endParaRPr lang="en-US" sz="6000" b="1">
              <a:latin typeface="Arial" charset="0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/>
          <a:srcRect l="1883" t="14220" r="1176" b="21330"/>
          <a:stretch>
            <a:fillRect/>
          </a:stretch>
        </p:blipFill>
        <p:spPr bwMode="auto">
          <a:xfrm>
            <a:off x="457200" y="457200"/>
            <a:ext cx="8318500" cy="36591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Aerial Mapping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50292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Aerial photography &amp; digital mapping products aid private, state, and federal with information for development.     </a:t>
            </a:r>
          </a:p>
        </p:txBody>
      </p:sp>
      <p:pic>
        <p:nvPicPr>
          <p:cNvPr id="11268" name="Picture 5" descr="C:\Documents and Settings\Owner\My Documents\SDPA\banner mugs pins\SDPA Display\photo28 RAP_Ortho_June10.jpg"/>
          <p:cNvPicPr>
            <a:picLocks noChangeAspect="1" noChangeArrowheads="1"/>
          </p:cNvPicPr>
          <p:nvPr/>
        </p:nvPicPr>
        <p:blipFill>
          <a:blip r:embed="rId2"/>
          <a:srcRect r="10197"/>
          <a:stretch>
            <a:fillRect/>
          </a:stretch>
        </p:blipFill>
        <p:spPr bwMode="auto">
          <a:xfrm>
            <a:off x="3976688" y="457200"/>
            <a:ext cx="4786312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269" name="Picture 6" descr="C:\Documents and Settings\Owner\My Documents\SDPA\banner mugs pins\SDPA Display\photo28b DevilsTowerSurfaced_Page_1.jpg"/>
          <p:cNvPicPr>
            <a:picLocks noChangeAspect="1" noChangeArrowheads="1"/>
          </p:cNvPicPr>
          <p:nvPr/>
        </p:nvPicPr>
        <p:blipFill>
          <a:blip r:embed="rId3"/>
          <a:srcRect l="14604" r="14604"/>
          <a:stretch>
            <a:fillRect/>
          </a:stretch>
        </p:blipFill>
        <p:spPr bwMode="auto">
          <a:xfrm>
            <a:off x="381000" y="762000"/>
            <a:ext cx="3482975" cy="3352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Air Taxi / Charter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5029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Transporting individuals via small plane can be more economical &amp; faster than airline service (Sioux Falls).     </a:t>
            </a:r>
            <a:endParaRPr lang="en-US" sz="6000" b="1">
              <a:latin typeface="Arial" charset="0"/>
            </a:endParaRPr>
          </a:p>
        </p:txBody>
      </p:sp>
      <p:pic>
        <p:nvPicPr>
          <p:cNvPr id="12292" name="Picture 5" descr="C:\Documents and Settings\Owner\My Documents\SDPA\banner mugs pins\SDPA Display\photo25 Citation Excel Landmark Eric Steen.JPG"/>
          <p:cNvPicPr>
            <a:picLocks noChangeArrowheads="1"/>
          </p:cNvPicPr>
          <p:nvPr/>
        </p:nvPicPr>
        <p:blipFill>
          <a:blip r:embed="rId2"/>
          <a:srcRect t="15254" r="3609" b="21356"/>
          <a:stretch>
            <a:fillRect/>
          </a:stretch>
        </p:blipFill>
        <p:spPr bwMode="auto">
          <a:xfrm>
            <a:off x="457200" y="457200"/>
            <a:ext cx="8318500" cy="36560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Flight Instruction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Learning to fly is a pre-requisite to many careers in aviation and aerospace.     </a:t>
            </a:r>
            <a:endParaRPr lang="en-US" sz="6000" b="1">
              <a:latin typeface="Arial" charset="0"/>
            </a:endParaRPr>
          </a:p>
        </p:txBody>
      </p:sp>
      <p:pic>
        <p:nvPicPr>
          <p:cNvPr id="13316" name="Picture 11" descr="C:\Documents and Settings\Owner\My Documents\hangar &amp; plane\N1743V Tunge 8 16 06.JPG"/>
          <p:cNvPicPr>
            <a:picLocks noChangeArrowheads="1"/>
          </p:cNvPicPr>
          <p:nvPr/>
        </p:nvPicPr>
        <p:blipFill>
          <a:blip r:embed="rId2"/>
          <a:srcRect t="6250" b="26250"/>
          <a:stretch>
            <a:fillRect/>
          </a:stretch>
        </p:blipFill>
        <p:spPr bwMode="auto">
          <a:xfrm>
            <a:off x="381000" y="458788"/>
            <a:ext cx="8318500" cy="36560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Law Enforcement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5029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Aircraft (rotary wing &amp; fixed wing) are important tools in law enforcement.     </a:t>
            </a:r>
            <a:endParaRPr lang="en-US" sz="6000" b="1">
              <a:latin typeface="Arial" charset="0"/>
            </a:endParaRPr>
          </a:p>
        </p:txBody>
      </p:sp>
      <p:pic>
        <p:nvPicPr>
          <p:cNvPr id="14340" name="Picture 5" descr="C:\Documents and Settings\Owner\My Documents\SDPA\banner mugs pins\SDPA Display\photo27a SD HP helicopter CopyofOH58.jpg"/>
          <p:cNvPicPr>
            <a:picLocks noChangeAspect="1" noChangeArrowheads="1"/>
          </p:cNvPicPr>
          <p:nvPr/>
        </p:nvPicPr>
        <p:blipFill>
          <a:blip r:embed="rId2"/>
          <a:srcRect l="4173" t="6429" r="4173" b="6429"/>
          <a:stretch>
            <a:fillRect/>
          </a:stretch>
        </p:blipFill>
        <p:spPr bwMode="auto">
          <a:xfrm>
            <a:off x="304800" y="457200"/>
            <a:ext cx="5922963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41" name="Picture 6" descr="C:\Documents and Settings\Owner\My Documents\SDPA\banner mugs pins\SDPA Display\photo27b SD HP C206 N2118A.jpg"/>
          <p:cNvPicPr>
            <a:picLocks noChangeAspect="1" noChangeArrowheads="1"/>
          </p:cNvPicPr>
          <p:nvPr/>
        </p:nvPicPr>
        <p:blipFill>
          <a:blip r:embed="rId3"/>
          <a:srcRect l="10805" t="6180" r="3902" b="7726"/>
          <a:stretch>
            <a:fillRect/>
          </a:stretch>
        </p:blipFill>
        <p:spPr bwMode="auto">
          <a:xfrm>
            <a:off x="4800600" y="1143000"/>
            <a:ext cx="4038600" cy="2714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Fish &amp; Wildlife Management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50292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Aircraft assist in the management of fish and wildlife populations and monitoring of endangered species.     </a:t>
            </a:r>
            <a:endParaRPr lang="en-US" sz="6000" b="1">
              <a:latin typeface="Arial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457200"/>
            <a:ext cx="4886325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/>
          <a:srcRect r="18571"/>
          <a:stretch>
            <a:fillRect/>
          </a:stretch>
        </p:blipFill>
        <p:spPr bwMode="auto">
          <a:xfrm>
            <a:off x="4495800" y="533400"/>
            <a:ext cx="4267200" cy="34861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Jobs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50292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General aviation provides jobs for fixed based operations, maintenance, avionics, fueling, manufacturing, and more.</a:t>
            </a:r>
            <a:endParaRPr lang="en-US" sz="6000" b="1">
              <a:latin typeface="Arial" charset="0"/>
            </a:endParaRPr>
          </a:p>
        </p:txBody>
      </p:sp>
      <p:pic>
        <p:nvPicPr>
          <p:cNvPr id="16388" name="Picture 4" descr="DSC02837.JPG"/>
          <p:cNvPicPr>
            <a:picLocks noChangeAspect="1"/>
          </p:cNvPicPr>
          <p:nvPr/>
        </p:nvPicPr>
        <p:blipFill>
          <a:blip r:embed="rId2"/>
          <a:srcRect t="16562" b="19540"/>
          <a:stretch>
            <a:fillRect/>
          </a:stretch>
        </p:blipFill>
        <p:spPr bwMode="auto">
          <a:xfrm>
            <a:off x="4324350" y="457200"/>
            <a:ext cx="4446588" cy="213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89" name="Picture 5" descr="DSC02838.JPG"/>
          <p:cNvPicPr>
            <a:picLocks noChangeAspect="1"/>
          </p:cNvPicPr>
          <p:nvPr/>
        </p:nvPicPr>
        <p:blipFill>
          <a:blip r:embed="rId3"/>
          <a:srcRect l="734" t="25656"/>
          <a:stretch>
            <a:fillRect/>
          </a:stretch>
        </p:blipFill>
        <p:spPr bwMode="auto">
          <a:xfrm>
            <a:off x="392113" y="457200"/>
            <a:ext cx="3798887" cy="213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2" descr="E:\Alaska_Trip_Poplawsky\07_21_Whitehorse_Anchorage\IMG_0107.JPG"/>
          <p:cNvPicPr>
            <a:picLocks noChangeAspect="1" noChangeArrowheads="1"/>
          </p:cNvPicPr>
          <p:nvPr/>
        </p:nvPicPr>
        <p:blipFill>
          <a:blip r:embed="rId4"/>
          <a:srcRect l="7677" t="40385" b="35231"/>
          <a:stretch>
            <a:fillRect/>
          </a:stretch>
        </p:blipFill>
        <p:spPr bwMode="auto">
          <a:xfrm>
            <a:off x="530225" y="2590800"/>
            <a:ext cx="8077200" cy="1600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Service Organizations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Service organizations provide support for communities.     </a:t>
            </a:r>
            <a:endParaRPr lang="en-US" sz="6000" b="1">
              <a:latin typeface="Arial" charset="0"/>
            </a:endParaRPr>
          </a:p>
        </p:txBody>
      </p:sp>
      <p:pic>
        <p:nvPicPr>
          <p:cNvPr id="17412" name="Picture 5" descr="C:\Documents and Settings\Owner\My Documents\My Pictures\aviation\2 SDPA\SDPA color 005b 210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5146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Documents and Settings\Owner\My Documents\My Pictures\aviation\LOGOS\aopa08 airport support 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57200"/>
            <a:ext cx="1739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C:\Documents and Settings\Owner\My Documents\My Pictures\aviation\LOGOS\eaa09 color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57200"/>
            <a:ext cx="29718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C:\Documents and Settings\Owner\My Documents\My Pictures\aviation\LOGOS\logo Flying Farmers col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535238"/>
            <a:ext cx="31242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C:\Documents and Settings\Owner\My Documents\My Pictures\aviation\LOGOS\CAP03 Se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362200"/>
            <a:ext cx="17526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logo SDA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5146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Pipeline Patrol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5029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Pipeline Patrol flights monitor the condition of power transmission lines and oil, gas &amp; water pipelines. </a:t>
            </a:r>
            <a:endParaRPr lang="en-US" sz="6000" b="1">
              <a:latin typeface="Arial" charset="0"/>
            </a:endParaRPr>
          </a:p>
        </p:txBody>
      </p:sp>
      <p:pic>
        <p:nvPicPr>
          <p:cNvPr id="18436" name="Picture 2" descr="http://farm3.staticflickr.com/2562/4098797287_1d6063c7b3_z.jpg"/>
          <p:cNvPicPr>
            <a:picLocks noChangeAspect="1" noChangeArrowheads="1"/>
          </p:cNvPicPr>
          <p:nvPr/>
        </p:nvPicPr>
        <p:blipFill>
          <a:blip r:embed="rId2"/>
          <a:srcRect l="11015"/>
          <a:stretch>
            <a:fillRect/>
          </a:stretch>
        </p:blipFill>
        <p:spPr bwMode="auto">
          <a:xfrm>
            <a:off x="533400" y="481013"/>
            <a:ext cx="4924425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437" name="Picture 4" descr="http://www.apexhelicopters.net/images/power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3686175" cy="2857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Cargo &amp; Freight Hauling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5029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Timely cargo &amp; freight hauling, whether big or small, is essential to efficient business operations.  </a:t>
            </a:r>
            <a:endParaRPr lang="en-US" sz="6000" b="1">
              <a:latin typeface="Arial" charset="0"/>
            </a:endParaRPr>
          </a:p>
        </p:txBody>
      </p:sp>
      <p:pic>
        <p:nvPicPr>
          <p:cNvPr id="19460" name="Picture 4" descr="http://cdn-wac.emirates247.com/polopoly_fs/1.310792.1288423149%21/image/2208926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5715000" cy="3810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9461" name="Picture 6" descr="http://www.landmarkaviation.com/sites/default/files/styles/cargo_view/public/4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752600"/>
            <a:ext cx="3281363" cy="1981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Disaster Relief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5029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Small aircraft provide quick, critically important disaster relief in response to emergencies. </a:t>
            </a:r>
            <a:endParaRPr lang="en-US" sz="6000" b="1">
              <a:latin typeface="Arial" charset="0"/>
            </a:endParaRPr>
          </a:p>
        </p:txBody>
      </p:sp>
      <p:pic>
        <p:nvPicPr>
          <p:cNvPr id="20484" name="Picture 6" descr="http://www.aero-news.net/images/content/general/2010/Bahamas-Habitat-Haiti-0110b.jpg"/>
          <p:cNvPicPr>
            <a:picLocks noChangeAspect="1" noChangeArrowheads="1"/>
          </p:cNvPicPr>
          <p:nvPr/>
        </p:nvPicPr>
        <p:blipFill>
          <a:blip r:embed="rId2"/>
          <a:srcRect t="5969"/>
          <a:stretch>
            <a:fillRect/>
          </a:stretch>
        </p:blipFill>
        <p:spPr bwMode="auto">
          <a:xfrm>
            <a:off x="3581400" y="457200"/>
            <a:ext cx="5105400" cy="36004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485" name="Picture 8" descr="http://www.nbaa.org/advocacy/issues/essential/20110601-joplin-missouri-tornado-relief.jpg"/>
          <p:cNvPicPr>
            <a:picLocks noChangeAspect="1" noChangeArrowheads="1"/>
          </p:cNvPicPr>
          <p:nvPr/>
        </p:nvPicPr>
        <p:blipFill>
          <a:blip r:embed="rId3"/>
          <a:srcRect r="5357"/>
          <a:stretch>
            <a:fillRect/>
          </a:stretch>
        </p:blipFill>
        <p:spPr bwMode="auto">
          <a:xfrm>
            <a:off x="381000" y="1143000"/>
            <a:ext cx="4038600" cy="27082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Hunting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5029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Opening day of pheasant season brings flocks of planes, hunters, and dogs to South Dakota (Mitchell Airport).</a:t>
            </a:r>
            <a:endParaRPr lang="en-US" sz="6000" b="1">
              <a:latin typeface="Arial" charset="0"/>
            </a:endParaRPr>
          </a:p>
        </p:txBody>
      </p:sp>
      <p:pic>
        <p:nvPicPr>
          <p:cNvPr id="3076" name="Picture 5" descr="C:\Documents and Settings\Owner\My Documents\presentations\SDPA Display\photo12 Mitchell hunting.jpg"/>
          <p:cNvPicPr>
            <a:picLocks noChangeArrowheads="1"/>
          </p:cNvPicPr>
          <p:nvPr/>
        </p:nvPicPr>
        <p:blipFill>
          <a:blip r:embed="rId2"/>
          <a:srcRect t="29688" r="12109" b="19270"/>
          <a:stretch>
            <a:fillRect/>
          </a:stretch>
        </p:blipFill>
        <p:spPr bwMode="auto">
          <a:xfrm>
            <a:off x="444500" y="457200"/>
            <a:ext cx="8318500" cy="36560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Humanitarian Assistance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5029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General aviation provided timely &amp; charitable transportation for patients, families, and other causes.</a:t>
            </a:r>
            <a:endParaRPr lang="en-US" sz="6000" b="1">
              <a:latin typeface="Arial" charset="0"/>
            </a:endParaRPr>
          </a:p>
        </p:txBody>
      </p:sp>
      <p:pic>
        <p:nvPicPr>
          <p:cNvPr id="21508" name="Picture 2" descr="http://www.lifelinepilots.org/images2/wnh02.jpg"/>
          <p:cNvPicPr>
            <a:picLocks noChangeAspect="1" noChangeArrowheads="1"/>
          </p:cNvPicPr>
          <p:nvPr/>
        </p:nvPicPr>
        <p:blipFill>
          <a:blip r:embed="rId2"/>
          <a:srcRect l="1802" t="4651" r="1802" b="4651"/>
          <a:stretch>
            <a:fillRect/>
          </a:stretch>
        </p:blipFill>
        <p:spPr bwMode="auto">
          <a:xfrm>
            <a:off x="381000" y="457200"/>
            <a:ext cx="8362950" cy="3581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762000"/>
            <a:ext cx="2743200" cy="30464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Angel Flight  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LifeLine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Pilots        Air Care Alliance   Mercy Flight    Freedom Flight     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Lighthawk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     PAWS               (many more)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Construction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" y="5029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Helicopters are efficient at addressing unusual construction and maintenance needs.</a:t>
            </a:r>
            <a:endParaRPr lang="en-US" sz="6000" b="1">
              <a:latin typeface="Arial" charset="0"/>
            </a:endParaRPr>
          </a:p>
        </p:txBody>
      </p:sp>
      <p:pic>
        <p:nvPicPr>
          <p:cNvPr id="22532" name="Picture 2" descr="http://apps1.eere.energy.gov/news/images/12_07_11_copter-and-san-diego-power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594225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3" name="Picture 6" descr="http://www.ecpartners.com/img/side_powerline.jpg"/>
          <p:cNvPicPr>
            <a:picLocks noChangeAspect="1" noChangeArrowheads="1"/>
          </p:cNvPicPr>
          <p:nvPr/>
        </p:nvPicPr>
        <p:blipFill>
          <a:blip r:embed="rId3"/>
          <a:srcRect l="2293" t="2042"/>
          <a:stretch>
            <a:fillRect/>
          </a:stretch>
        </p:blipFill>
        <p:spPr bwMode="auto">
          <a:xfrm>
            <a:off x="5440363" y="457200"/>
            <a:ext cx="3246437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Farming / Ranching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Aircraft are tools for checking crops, livestock, water tanks &amp; windmills, and more in South Dakota.     </a:t>
            </a:r>
            <a:endParaRPr lang="en-US" sz="6000" b="1">
              <a:latin typeface="Arial" charset="0"/>
            </a:endParaRPr>
          </a:p>
        </p:txBody>
      </p:sp>
      <p:pic>
        <p:nvPicPr>
          <p:cNvPr id="4100" name="Picture 5"/>
          <p:cNvPicPr>
            <a:picLocks noChangeArrowheads="1"/>
          </p:cNvPicPr>
          <p:nvPr/>
        </p:nvPicPr>
        <p:blipFill>
          <a:blip r:embed="rId2"/>
          <a:srcRect b="24004"/>
          <a:stretch>
            <a:fillRect/>
          </a:stretch>
        </p:blipFill>
        <p:spPr bwMode="auto">
          <a:xfrm>
            <a:off x="444500" y="457200"/>
            <a:ext cx="8318500" cy="36560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Business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381000" y="50292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Business travel is important to economic development in South Dakota (Pierre Airport).     </a:t>
            </a:r>
            <a:endParaRPr lang="en-US" sz="6000" b="1">
              <a:latin typeface="Arial" charset="0"/>
            </a:endParaRPr>
          </a:p>
        </p:txBody>
      </p:sp>
      <p:pic>
        <p:nvPicPr>
          <p:cNvPr id="5124" name="Picture 1029"/>
          <p:cNvPicPr>
            <a:picLocks noChangeArrowheads="1"/>
          </p:cNvPicPr>
          <p:nvPr/>
        </p:nvPicPr>
        <p:blipFill>
          <a:blip r:embed="rId2"/>
          <a:srcRect t="18413" b="15782"/>
          <a:stretch>
            <a:fillRect/>
          </a:stretch>
        </p:blipFill>
        <p:spPr bwMode="auto">
          <a:xfrm>
            <a:off x="444500" y="457200"/>
            <a:ext cx="8318500" cy="36560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Air Ambulance</a:t>
            </a:r>
          </a:p>
        </p:txBody>
      </p:sp>
      <p:pic>
        <p:nvPicPr>
          <p:cNvPr id="6147" name="Picture 7" descr="C:\Documents and Settings\Owner\My Documents\presentations\SDPA Display\2010 004.jpg"/>
          <p:cNvPicPr>
            <a:picLocks noChangeArrowheads="1"/>
          </p:cNvPicPr>
          <p:nvPr/>
        </p:nvPicPr>
        <p:blipFill>
          <a:blip r:embed="rId2"/>
          <a:srcRect l="13126" t="20416" b="29167"/>
          <a:stretch>
            <a:fillRect/>
          </a:stretch>
        </p:blipFill>
        <p:spPr bwMode="auto">
          <a:xfrm>
            <a:off x="457200" y="457200"/>
            <a:ext cx="8318500" cy="36560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Air ambulances (fixed wing &amp; rotary wing) carry medical patients among facilities (Chan Gurney Airport).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114800"/>
            <a:ext cx="84582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Search &amp; Rescue</a:t>
            </a:r>
          </a:p>
        </p:txBody>
      </p:sp>
      <p:pic>
        <p:nvPicPr>
          <p:cNvPr id="7171" name="Picture 1029" descr="C:\Documents and Settings\Owner\My Documents\Civil Air Patrol\photo11 Glider Weekend (3).JPG"/>
          <p:cNvPicPr>
            <a:picLocks noChangeArrowheads="1"/>
          </p:cNvPicPr>
          <p:nvPr/>
        </p:nvPicPr>
        <p:blipFill>
          <a:blip r:embed="rId2"/>
          <a:srcRect t="16119" b="12537"/>
          <a:stretch>
            <a:fillRect/>
          </a:stretch>
        </p:blipFill>
        <p:spPr bwMode="auto">
          <a:xfrm>
            <a:off x="444500" y="458788"/>
            <a:ext cx="8318500" cy="36560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381000" y="5029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SD Civil Air Patrol conducts search and rescue, wildlife surveys, fire spotting, and more in South Dakota.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14800"/>
            <a:ext cx="84582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Fire-Fighting</a:t>
            </a:r>
          </a:p>
        </p:txBody>
      </p:sp>
      <p:pic>
        <p:nvPicPr>
          <p:cNvPr id="8195" name="Picture 5" descr="C:\Documents and Settings\Owner\My Documents\Civil Air Patrol\photo06 SpearfishCanyonFire (12).JPG"/>
          <p:cNvPicPr>
            <a:picLocks noChangeArrowheads="1"/>
          </p:cNvPicPr>
          <p:nvPr/>
        </p:nvPicPr>
        <p:blipFill>
          <a:blip r:embed="rId2"/>
          <a:srcRect l="8777" t="43201" r="37500" b="21600"/>
          <a:stretch>
            <a:fillRect/>
          </a:stretch>
        </p:blipFill>
        <p:spPr bwMode="auto">
          <a:xfrm>
            <a:off x="444500" y="457200"/>
            <a:ext cx="8318500" cy="36560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52400" y="50292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SD Division of Wildland Fire Suppression protects resources (Spearfish Canyon:  photo by SD CAP).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Tourism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50292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Flight seeing of the Black Hills, Cathedral Spires, Harney Peak, Crazy Horse, Mt. Rushmore, Badlands, more. </a:t>
            </a:r>
            <a:endParaRPr lang="en-US" sz="6000" b="1">
              <a:latin typeface="Arial" charset="0"/>
            </a:endParaRPr>
          </a:p>
        </p:txBody>
      </p:sp>
      <p:pic>
        <p:nvPicPr>
          <p:cNvPr id="9220" name="Picture 5"/>
          <p:cNvPicPr>
            <a:picLocks noChangeArrowheads="1"/>
          </p:cNvPicPr>
          <p:nvPr/>
        </p:nvPicPr>
        <p:blipFill>
          <a:blip r:embed="rId2"/>
          <a:srcRect t="9599" b="15997"/>
          <a:stretch>
            <a:fillRect/>
          </a:stretch>
        </p:blipFill>
        <p:spPr bwMode="auto">
          <a:xfrm>
            <a:off x="384175" y="457200"/>
            <a:ext cx="8318500" cy="36560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14800"/>
            <a:ext cx="84582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  <a:latin typeface="Arial" charset="0"/>
              </a:rPr>
              <a:t>Recreation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Recreational aircraft are a fun alternative to boats, ATVs, bikes, motorcycles, snowmobiles, etc.     </a:t>
            </a:r>
            <a:endParaRPr lang="en-US" sz="6000" b="1">
              <a:latin typeface="Arial" charset="0"/>
            </a:endParaRPr>
          </a:p>
        </p:txBody>
      </p:sp>
      <p:pic>
        <p:nvPicPr>
          <p:cNvPr id="10244" name="Picture 5" descr="C:\Documents and Settings\Owner\My Documents\yraa\photos\1 2006.10.14L Wakefield.JPG"/>
          <p:cNvPicPr>
            <a:picLocks noChangeArrowheads="1"/>
          </p:cNvPicPr>
          <p:nvPr/>
        </p:nvPicPr>
        <p:blipFill>
          <a:blip r:embed="rId2"/>
          <a:srcRect t="5833" b="5417"/>
          <a:stretch>
            <a:fillRect/>
          </a:stretch>
        </p:blipFill>
        <p:spPr bwMode="auto">
          <a:xfrm>
            <a:off x="3201988" y="458788"/>
            <a:ext cx="2741612" cy="36560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45" name="Picture 7" descr="C:\Documents and Settings\Owner\My Documents\SDPA\banner mugs pins\SDPA Display\photo23b Dwayne LaFave modified.JPG"/>
          <p:cNvPicPr>
            <a:picLocks noChangeAspect="1" noChangeArrowheads="1"/>
          </p:cNvPicPr>
          <p:nvPr/>
        </p:nvPicPr>
        <p:blipFill>
          <a:blip r:embed="rId3"/>
          <a:srcRect l="22778" r="8055"/>
          <a:stretch>
            <a:fillRect/>
          </a:stretch>
        </p:blipFill>
        <p:spPr bwMode="auto">
          <a:xfrm>
            <a:off x="228600" y="914400"/>
            <a:ext cx="2741613" cy="2971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/>
          <a:srcRect l="20207" r="20207" b="7407"/>
          <a:stretch>
            <a:fillRect/>
          </a:stretch>
        </p:blipFill>
        <p:spPr bwMode="auto">
          <a:xfrm>
            <a:off x="6172200" y="990600"/>
            <a:ext cx="2741613" cy="29098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8963</TotalTime>
  <Words>417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Times New Roman</vt:lpstr>
      <vt:lpstr>Arial</vt:lpstr>
      <vt:lpstr>Calibri</vt:lpstr>
      <vt:lpstr>Default Design</vt:lpstr>
      <vt:lpstr>Ag Spraying / Seeding</vt:lpstr>
      <vt:lpstr>Hunting</vt:lpstr>
      <vt:lpstr>Farming / Ranching</vt:lpstr>
      <vt:lpstr>Business</vt:lpstr>
      <vt:lpstr>Air Ambulance</vt:lpstr>
      <vt:lpstr>Search &amp; Rescue</vt:lpstr>
      <vt:lpstr>Fire-Fighting</vt:lpstr>
      <vt:lpstr>Tourism</vt:lpstr>
      <vt:lpstr>Recreation</vt:lpstr>
      <vt:lpstr>Aerial Mapping</vt:lpstr>
      <vt:lpstr>Air Taxi / Charter</vt:lpstr>
      <vt:lpstr>Flight Instruction</vt:lpstr>
      <vt:lpstr>Law Enforcement</vt:lpstr>
      <vt:lpstr>Fish &amp; Wildlife Management</vt:lpstr>
      <vt:lpstr>Jobs</vt:lpstr>
      <vt:lpstr>Service Organizations</vt:lpstr>
      <vt:lpstr>Pipeline Patrol</vt:lpstr>
      <vt:lpstr>Cargo &amp; Freight Hauling</vt:lpstr>
      <vt:lpstr>Disaster Relief</vt:lpstr>
      <vt:lpstr>Humanitarian Assistance</vt:lpstr>
      <vt:lpstr>Construction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hamilton</dc:creator>
  <cp:lastModifiedBy>dahc</cp:lastModifiedBy>
  <cp:revision>164</cp:revision>
  <dcterms:created xsi:type="dcterms:W3CDTF">2004-11-08T16:47:24Z</dcterms:created>
  <dcterms:modified xsi:type="dcterms:W3CDTF">2022-08-23T15:59:01Z</dcterms:modified>
</cp:coreProperties>
</file>